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84" r:id="rId3"/>
    <p:sldId id="293" r:id="rId4"/>
    <p:sldId id="326" r:id="rId5"/>
    <p:sldId id="363" r:id="rId6"/>
    <p:sldId id="290" r:id="rId7"/>
    <p:sldId id="364" r:id="rId8"/>
    <p:sldId id="365" r:id="rId9"/>
    <p:sldId id="366" r:id="rId10"/>
    <p:sldId id="367" r:id="rId11"/>
    <p:sldId id="291" r:id="rId12"/>
    <p:sldId id="369" r:id="rId13"/>
    <p:sldId id="370" r:id="rId14"/>
    <p:sldId id="371" r:id="rId15"/>
    <p:sldId id="372" r:id="rId16"/>
    <p:sldId id="373" r:id="rId17"/>
    <p:sldId id="378" r:id="rId18"/>
    <p:sldId id="328" r:id="rId19"/>
    <p:sldId id="374" r:id="rId20"/>
    <p:sldId id="376" r:id="rId21"/>
    <p:sldId id="377" r:id="rId22"/>
    <p:sldId id="375" r:id="rId23"/>
    <p:sldId id="289" r:id="rId24"/>
    <p:sldId id="28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2553" autoAdjust="0"/>
  </p:normalViewPr>
  <p:slideViewPr>
    <p:cSldViewPr>
      <p:cViewPr>
        <p:scale>
          <a:sx n="53" d="100"/>
          <a:sy n="53" d="100"/>
        </p:scale>
        <p:origin x="-1716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05/09/2017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684213" y="1651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8975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05/09/2017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580063" y="2276475"/>
            <a:ext cx="3168650" cy="3065463"/>
            <a:chOff x="3035" y="1570"/>
            <a:chExt cx="2204" cy="2158"/>
          </a:xfrm>
        </p:grpSpPr>
        <p:pic>
          <p:nvPicPr>
            <p:cNvPr id="6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73273"/>
            <a:ext cx="4896544" cy="2606403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5184576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5" r:id="rId5"/>
    <p:sldLayoutId id="214748387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akidetza.euskadi.eus/contenidos/informacion/cevime_infac_2016/es_def/adjuntos/INFAC_Vol_24_n_3_biosimilares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hyperlink" Target="http://www.osakidetza.euskadi.eus/contenidos/informacion/cevime_infac_2017/es_def/adjuntos/INFAC-Vol-25-n%205_actualizacion_de-insulinas.pdf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929309"/>
            <a:ext cx="7628384" cy="3795836"/>
          </a:xfrm>
        </p:spPr>
        <p:txBody>
          <a:bodyPr/>
          <a:lstStyle/>
          <a:p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" sz="4200" dirty="0" smtClean="0"/>
              <a:t>ACTUALIZACIÓN DE INSULINAS</a:t>
            </a:r>
            <a:r>
              <a:rPr lang="es-ES_tradnl" sz="4200" dirty="0" smtClean="0">
                <a:solidFill>
                  <a:schemeClr val="tx2"/>
                </a:solidFill>
              </a:rPr>
              <a:t/>
            </a:r>
            <a:br>
              <a:rPr lang="es-ES_tradnl" sz="4200" dirty="0" smtClean="0">
                <a:solidFill>
                  <a:schemeClr val="tx2"/>
                </a:solidFill>
              </a:rPr>
            </a:br>
            <a:r>
              <a:rPr lang="es-ES_tradnl" sz="40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sz="4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sz="3600" dirty="0" smtClean="0">
                <a:solidFill>
                  <a:schemeClr val="tx2"/>
                </a:solidFill>
                <a:latin typeface="Arial Black" pitchFamily="34" charset="0"/>
              </a:rPr>
              <a:t>Vol. 25, nº 3 – año 2017</a:t>
            </a:r>
            <a:endParaRPr lang="es-ES" sz="36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31640" cy="27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es-ES" sz="4000" dirty="0" smtClean="0"/>
              <a:t>Características de las insulinas</a:t>
            </a:r>
            <a:endParaRPr lang="es-ES" sz="4000" dirty="0">
              <a:solidFill>
                <a:schemeClr val="tx2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1520" y="1268760"/>
            <a:ext cx="8820472" cy="3689522"/>
            <a:chOff x="541418" y="1395662"/>
            <a:chExt cx="7964905" cy="284072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" t="54210" r="6973" b="4737"/>
            <a:stretch/>
          </p:blipFill>
          <p:spPr bwMode="auto">
            <a:xfrm>
              <a:off x="541418" y="1890228"/>
              <a:ext cx="7964905" cy="234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" t="14421" r="6974" b="76736"/>
            <a:stretch/>
          </p:blipFill>
          <p:spPr bwMode="auto">
            <a:xfrm>
              <a:off x="541418" y="1395662"/>
              <a:ext cx="7964905" cy="50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9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12" y="1268760"/>
            <a:ext cx="84249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PRANDIALES</a:t>
            </a:r>
            <a:r>
              <a:rPr lang="es-ES" sz="2000" b="1" dirty="0" smtClean="0">
                <a:latin typeface="Arial Unicode MS" pitchFamily="34" charset="-128"/>
              </a:rPr>
              <a:t>: </a:t>
            </a:r>
            <a:r>
              <a:rPr lang="es-ES" sz="2000" dirty="0" smtClean="0">
                <a:latin typeface="Arial Unicode MS" pitchFamily="34" charset="-128"/>
              </a:rPr>
              <a:t>regular</a:t>
            </a:r>
            <a:r>
              <a:rPr lang="es-ES" sz="2000" dirty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lispro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aspart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glulisina</a:t>
            </a:r>
            <a:endParaRPr lang="es-ES" sz="2000" b="1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Los análogos tienen </a:t>
            </a:r>
            <a:r>
              <a:rPr lang="es-ES" sz="2000" dirty="0">
                <a:latin typeface="Arial Unicode MS" pitchFamily="34" charset="-128"/>
              </a:rPr>
              <a:t>un inicio de acción más precoz (10-15 minutos frente a los 30 minutos de las insulinas rápidas humanas</a:t>
            </a:r>
            <a:r>
              <a:rPr lang="es-ES" sz="2000" dirty="0" smtClean="0">
                <a:latin typeface="Arial Unicode MS" pitchFamily="34" charset="-128"/>
              </a:rPr>
              <a:t>) y </a:t>
            </a:r>
            <a:r>
              <a:rPr lang="es-ES" sz="2000" dirty="0">
                <a:latin typeface="Arial Unicode MS" pitchFamily="34" charset="-128"/>
              </a:rPr>
              <a:t>una duración de acción más corta. </a:t>
            </a: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Debido a </a:t>
            </a:r>
            <a:r>
              <a:rPr lang="es-ES" sz="2000" dirty="0">
                <a:latin typeface="Arial Unicode MS" pitchFamily="34" charset="-128"/>
              </a:rPr>
              <a:t>la posibilidad de </a:t>
            </a:r>
            <a:r>
              <a:rPr lang="es-ES" sz="2000" dirty="0" smtClean="0">
                <a:latin typeface="Arial Unicode MS" pitchFamily="34" charset="-128"/>
              </a:rPr>
              <a:t>administrarlos inmediatamente </a:t>
            </a:r>
            <a:r>
              <a:rPr lang="es-ES" sz="2000" dirty="0">
                <a:latin typeface="Arial Unicode MS" pitchFamily="34" charset="-128"/>
              </a:rPr>
              <a:t>antes o incluso después de las comidas, pueden suponer ventajas frente al tratamiento </a:t>
            </a:r>
            <a:r>
              <a:rPr lang="es-ES" sz="2000" dirty="0" smtClean="0">
                <a:latin typeface="Arial Unicode MS" pitchFamily="34" charset="-128"/>
              </a:rPr>
              <a:t>con insulina </a:t>
            </a:r>
            <a:r>
              <a:rPr lang="es-ES" sz="2000" dirty="0">
                <a:latin typeface="Arial Unicode MS" pitchFamily="34" charset="-128"/>
              </a:rPr>
              <a:t>regular humana en pacientes que precisan flexibilizar sus horarios de las </a:t>
            </a:r>
            <a:r>
              <a:rPr lang="es-ES" sz="2000" dirty="0" smtClean="0">
                <a:latin typeface="Arial Unicode MS" pitchFamily="34" charset="-128"/>
              </a:rPr>
              <a:t>comidas.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No existen diferencias en cuanto a eficacia y seguridad entre estos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análogos.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Se </a:t>
            </a:r>
            <a:r>
              <a:rPr lang="es-ES" sz="2000" dirty="0">
                <a:latin typeface="Arial Unicode MS" pitchFamily="34" charset="-128"/>
              </a:rPr>
              <a:t>recomienda respetar las preferencias del </a:t>
            </a:r>
            <a:r>
              <a:rPr lang="es-ES" sz="2000" dirty="0" smtClean="0">
                <a:latin typeface="Arial Unicode MS" pitchFamily="34" charset="-128"/>
              </a:rPr>
              <a:t>paciente.</a:t>
            </a: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12" y="1268760"/>
            <a:ext cx="84249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Insulina NPH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Insulina </a:t>
            </a:r>
            <a:r>
              <a:rPr lang="es-ES" sz="2000" dirty="0">
                <a:latin typeface="Arial Unicode MS" pitchFamily="34" charset="-128"/>
              </a:rPr>
              <a:t>segura en pacientes con bajo riesgo de </a:t>
            </a:r>
            <a:r>
              <a:rPr lang="es-ES" sz="2000" dirty="0" smtClean="0">
                <a:latin typeface="Arial Unicode MS" pitchFamily="34" charset="-128"/>
              </a:rPr>
              <a:t>hipoglucemia y </a:t>
            </a:r>
            <a:r>
              <a:rPr lang="es-ES" sz="2000" dirty="0">
                <a:latin typeface="Arial Unicode MS" pitchFamily="34" charset="-128"/>
              </a:rPr>
              <a:t>a un menor </a:t>
            </a:r>
            <a:r>
              <a:rPr lang="es-ES" sz="2000" dirty="0" smtClean="0">
                <a:latin typeface="Arial Unicode MS" pitchFamily="34" charset="-128"/>
              </a:rPr>
              <a:t>coste.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Si se alcanza la dosis de 25-30 unidades, se debe pautar en 2 dosis para evitar hipoglucemias nocturnas </a:t>
            </a:r>
            <a:r>
              <a:rPr lang="es-ES" sz="2000" dirty="0" smtClean="0">
                <a:latin typeface="Arial Unicode MS" pitchFamily="34" charset="-128"/>
              </a:rPr>
              <a:t>o cambiar </a:t>
            </a:r>
            <a:r>
              <a:rPr lang="es-ES" sz="2000" dirty="0">
                <a:latin typeface="Arial Unicode MS" pitchFamily="34" charset="-128"/>
              </a:rPr>
              <a:t>a análogo basal (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o </a:t>
            </a:r>
            <a:r>
              <a:rPr lang="es-ES" sz="2000" dirty="0" err="1" smtClean="0">
                <a:latin typeface="Arial Unicode MS" pitchFamily="34" charset="-128"/>
              </a:rPr>
              <a:t>detemir</a:t>
            </a:r>
            <a:r>
              <a:rPr lang="es-ES" sz="2000" dirty="0" smtClean="0">
                <a:latin typeface="Arial Unicode MS" pitchFamily="34" charset="-128"/>
              </a:rPr>
              <a:t>).</a:t>
            </a: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>
                <a:latin typeface="Arial Unicode MS" pitchFamily="34" charset="-128"/>
              </a:rPr>
              <a:t>Análogos de acción lenta</a:t>
            </a:r>
            <a:r>
              <a:rPr lang="es-ES" sz="2000" u="sng" dirty="0" smtClean="0">
                <a:latin typeface="Arial Unicode MS" pitchFamily="34" charset="-128"/>
              </a:rPr>
              <a:t>:</a:t>
            </a:r>
            <a:r>
              <a:rPr lang="es-ES" sz="2000" dirty="0">
                <a:latin typeface="Arial Unicode MS" pitchFamily="34" charset="-128"/>
              </a:rPr>
              <a:t> Indicados en pacientes con alto riesgo de </a:t>
            </a:r>
            <a:r>
              <a:rPr lang="es-ES" sz="2000" dirty="0" smtClean="0">
                <a:latin typeface="Arial Unicode MS" pitchFamily="34" charset="-128"/>
              </a:rPr>
              <a:t>hipoglucemias o </a:t>
            </a:r>
            <a:r>
              <a:rPr lang="es-ES" sz="2000" dirty="0">
                <a:latin typeface="Arial Unicode MS" pitchFamily="34" charset="-128"/>
              </a:rPr>
              <a:t>de predominio nocturno, y cuando hay problemas de tipo asistencial o social en los casos en que la </a:t>
            </a:r>
            <a:r>
              <a:rPr lang="es-ES" sz="2000" dirty="0" smtClean="0">
                <a:latin typeface="Arial Unicode MS" pitchFamily="34" charset="-128"/>
              </a:rPr>
              <a:t>dosis única </a:t>
            </a:r>
            <a:r>
              <a:rPr lang="es-ES" sz="2000" dirty="0">
                <a:latin typeface="Arial Unicode MS" pitchFamily="34" charset="-128"/>
              </a:rPr>
              <a:t>sea la mejor </a:t>
            </a:r>
            <a:r>
              <a:rPr lang="es-ES" sz="2000" dirty="0" smtClean="0">
                <a:latin typeface="Arial Unicode MS" pitchFamily="34" charset="-128"/>
              </a:rPr>
              <a:t>solución.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</a:t>
            </a:r>
            <a:r>
              <a:rPr lang="es-ES" dirty="0"/>
              <a:t>I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0893" y="1124744"/>
            <a:ext cx="8712188" cy="4074950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Insulina </a:t>
            </a:r>
            <a:r>
              <a:rPr lang="es-ES" sz="2000" u="sng" dirty="0" err="1" smtClean="0">
                <a:latin typeface="Arial Unicode MS" pitchFamily="34" charset="-128"/>
              </a:rPr>
              <a:t>glargina</a:t>
            </a:r>
            <a:endParaRPr lang="es-ES" sz="2000" u="sng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No tiene un pico apreciable y su duración de acción es de 24 horas.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Su eficacia en la reducción de la HbA1c, administrada una vez al día, es similar a la de la insulina NPH administrada 1-2 veces al día.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Se ha observado que la incidencia de hipoglucemias sintomáticas y nocturnas, aunque infrecuentes fue menor en los pacientes tratados con </a:t>
            </a:r>
            <a:r>
              <a:rPr lang="es-ES" sz="2000" dirty="0" err="1" smtClean="0">
                <a:latin typeface="Arial Unicode MS" pitchFamily="34" charset="-128"/>
              </a:rPr>
              <a:t>glargina</a:t>
            </a:r>
            <a:r>
              <a:rPr lang="es-ES" sz="2000" dirty="0" smtClean="0">
                <a:latin typeface="Arial Unicode MS" pitchFamily="34" charset="-128"/>
              </a:rPr>
              <a:t> frente a NPH; por tanto, es de utilidad para pacientes con antecedentes de hipoglucemias nocturnas o en los que la pauta terapéutica cada 24 horas aporte beneficios en el cumplimiento.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No se ha observado más riesgo de retinopatía diabética y cáncer que NPH, ni tampoco más eventos cardiovasculares que el </a:t>
            </a:r>
            <a:r>
              <a:rPr lang="es-ES" sz="2000" dirty="0" err="1" smtClean="0">
                <a:latin typeface="Arial Unicode MS" pitchFamily="34" charset="-128"/>
              </a:rPr>
              <a:t>tto</a:t>
            </a:r>
            <a:r>
              <a:rPr lang="es-ES" sz="2000" dirty="0" smtClean="0">
                <a:latin typeface="Arial Unicode MS" pitchFamily="34" charset="-128"/>
              </a:rPr>
              <a:t>. estándar.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(IV)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992" y="1124744"/>
            <a:ext cx="8712188" cy="436298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 </a:t>
            </a:r>
            <a:r>
              <a:rPr lang="es-ES" sz="2000" b="1" u="sng" dirty="0" err="1" smtClean="0">
                <a:latin typeface="Arial Unicode MS" pitchFamily="34" charset="-128"/>
              </a:rPr>
              <a:t>glargina</a:t>
            </a:r>
            <a:r>
              <a:rPr lang="es-ES" sz="2000" b="1" u="sng" dirty="0" smtClean="0">
                <a:latin typeface="Arial Unicode MS" pitchFamily="34" charset="-128"/>
              </a:rPr>
              <a:t> biosimilar </a:t>
            </a:r>
            <a:r>
              <a:rPr lang="es-ES" sz="2000" b="1" dirty="0">
                <a:latin typeface="Arial Unicode MS" pitchFamily="34" charset="-128"/>
              </a:rPr>
              <a:t>(</a:t>
            </a:r>
            <a:r>
              <a:rPr lang="es-ES" sz="2000" b="1" dirty="0" err="1">
                <a:latin typeface="Arial Unicode MS" pitchFamily="34" charset="-128"/>
              </a:rPr>
              <a:t>Abasaglar</a:t>
            </a:r>
            <a:r>
              <a:rPr lang="es-ES" sz="2000" b="1" baseline="30000" dirty="0">
                <a:latin typeface="Arial Unicode MS" pitchFamily="34" charset="-128"/>
              </a:rPr>
              <a:t>®</a:t>
            </a:r>
            <a:r>
              <a:rPr lang="es-ES" sz="2000" b="1" dirty="0">
                <a:latin typeface="Arial Unicode MS" pitchFamily="34" charset="-128"/>
              </a:rPr>
              <a:t>) </a:t>
            </a:r>
            <a:r>
              <a:rPr lang="es-ES" sz="2000" dirty="0">
                <a:latin typeface="Arial Unicode MS" pitchFamily="34" charset="-128"/>
              </a:rPr>
              <a:t>Eficacia y seguridad similar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>
                <a:latin typeface="Arial Unicode MS" pitchFamily="34" charset="-128"/>
                <a:hlinkClick r:id="rId2"/>
              </a:rPr>
              <a:t>Ver INFAC biosimilares</a:t>
            </a:r>
            <a:endParaRPr lang="es-ES" sz="6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 </a:t>
            </a:r>
            <a:r>
              <a:rPr lang="es-ES" sz="2000" b="1" u="sng" dirty="0" err="1" smtClean="0">
                <a:latin typeface="Arial Unicode MS" pitchFamily="34" charset="-128"/>
              </a:rPr>
              <a:t>glargina</a:t>
            </a:r>
            <a:r>
              <a:rPr lang="es-ES" sz="2000" b="1" u="sng" dirty="0" smtClean="0">
                <a:latin typeface="Arial Unicode MS" pitchFamily="34" charset="-128"/>
              </a:rPr>
              <a:t> de alta concentración  </a:t>
            </a:r>
            <a:r>
              <a:rPr lang="es-ES" sz="2000" b="1" dirty="0" smtClean="0">
                <a:latin typeface="Arial Unicode MS" pitchFamily="34" charset="-128"/>
              </a:rPr>
              <a:t>300 U/ml (</a:t>
            </a:r>
            <a:r>
              <a:rPr lang="es-ES" sz="2000" b="1" dirty="0" err="1" smtClean="0">
                <a:latin typeface="Arial Unicode MS" pitchFamily="34" charset="-128"/>
              </a:rPr>
              <a:t>Toujeo</a:t>
            </a:r>
            <a:r>
              <a:rPr lang="es-ES" sz="2000" b="1" baseline="30000" dirty="0" smtClean="0">
                <a:latin typeface="Arial Unicode MS" pitchFamily="34" charset="-128"/>
              </a:rPr>
              <a:t>®</a:t>
            </a:r>
            <a:r>
              <a:rPr lang="es-ES" sz="2000" b="1" dirty="0" smtClean="0">
                <a:latin typeface="Arial Unicode MS" pitchFamily="34" charset="-128"/>
              </a:rPr>
              <a:t>)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Aporta el beneficio de reducir el volumen de inyección.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No </a:t>
            </a:r>
            <a:r>
              <a:rPr lang="es-ES" sz="2000" dirty="0" smtClean="0">
                <a:latin typeface="Arial Unicode MS" pitchFamily="34" charset="-128"/>
              </a:rPr>
              <a:t>es intercambiable </a:t>
            </a:r>
            <a:r>
              <a:rPr lang="es-ES" sz="2000" dirty="0">
                <a:latin typeface="Arial Unicode MS" pitchFamily="34" charset="-128"/>
              </a:rPr>
              <a:t>si no se </a:t>
            </a:r>
            <a:r>
              <a:rPr lang="es-ES" sz="2000" dirty="0" smtClean="0">
                <a:latin typeface="Arial Unicode MS" pitchFamily="34" charset="-128"/>
              </a:rPr>
              <a:t>realiza un </a:t>
            </a:r>
            <a:r>
              <a:rPr lang="es-ES" sz="2000" dirty="0">
                <a:latin typeface="Arial Unicode MS" pitchFamily="34" charset="-128"/>
              </a:rPr>
              <a:t>adecuado ajuste de dosis. </a:t>
            </a: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Eficacia y seguridad similar a insulina </a:t>
            </a:r>
            <a:r>
              <a:rPr lang="es-ES" sz="2000" dirty="0" err="1" smtClean="0">
                <a:latin typeface="Arial Unicode MS" pitchFamily="34" charset="-128"/>
              </a:rPr>
              <a:t>glargina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Lantus</a:t>
            </a:r>
            <a:r>
              <a:rPr lang="es-ES" sz="2000" dirty="0" smtClean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No se observan diferencias en hipoglucemias nocturnas, ni graves en DM1; en DM2 las hipoglucemias nocturnas parecen menores que con </a:t>
            </a:r>
            <a:r>
              <a:rPr lang="es-ES" sz="2000" dirty="0" err="1" smtClean="0">
                <a:latin typeface="Arial Unicode MS" pitchFamily="34" charset="-128"/>
              </a:rPr>
              <a:t>Lantus</a:t>
            </a:r>
            <a:r>
              <a:rPr lang="es-ES" sz="2000" dirty="0" smtClean="0">
                <a:latin typeface="Arial Unicode MS" pitchFamily="34" charset="-128"/>
              </a:rPr>
              <a:t>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Permite mayor flexibilidad puesto que se puede administrar hasta 3 horas antes o 3 horas después de su horario de administración habitual.</a:t>
            </a:r>
            <a:endParaRPr lang="es-E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8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484784"/>
            <a:ext cx="8712188" cy="3138846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 </a:t>
            </a:r>
            <a:r>
              <a:rPr lang="es-ES" sz="2000" b="1" u="sng" dirty="0" err="1" smtClean="0">
                <a:latin typeface="Arial Unicode MS" pitchFamily="34" charset="-128"/>
              </a:rPr>
              <a:t>detemir</a:t>
            </a:r>
            <a:endParaRPr lang="es-ES" sz="2000" b="1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Su duración de acción es menor de 24 h.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Eficacia </a:t>
            </a:r>
            <a:r>
              <a:rPr lang="es-ES" sz="2000" dirty="0">
                <a:latin typeface="Arial Unicode MS" pitchFamily="34" charset="-128"/>
              </a:rPr>
              <a:t>similar a insulina NPH en la reducción de la HbA1c, con menor incidencia </a:t>
            </a:r>
            <a:r>
              <a:rPr lang="es-ES" sz="2000" dirty="0" smtClean="0">
                <a:latin typeface="Arial Unicode MS" pitchFamily="34" charset="-128"/>
              </a:rPr>
              <a:t>de hipoglucemias </a:t>
            </a:r>
            <a:r>
              <a:rPr lang="es-ES" sz="2000" dirty="0">
                <a:latin typeface="Arial Unicode MS" pitchFamily="34" charset="-128"/>
              </a:rPr>
              <a:t>nocturnas leves, pero sin diferencias significativas en las graves, ni en el total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En </a:t>
            </a:r>
            <a:r>
              <a:rPr lang="es-ES" sz="2000" dirty="0">
                <a:latin typeface="Arial Unicode MS" pitchFamily="34" charset="-128"/>
              </a:rPr>
              <a:t>la mayoría de los pacientes son necesarias dos dosis </a:t>
            </a:r>
            <a:r>
              <a:rPr lang="es-ES" sz="2000" dirty="0" smtClean="0">
                <a:latin typeface="Arial Unicode MS" pitchFamily="34" charset="-128"/>
              </a:rPr>
              <a:t>para alcanzar </a:t>
            </a:r>
            <a:r>
              <a:rPr lang="es-ES" sz="2000" dirty="0">
                <a:latin typeface="Arial Unicode MS" pitchFamily="34" charset="-128"/>
              </a:rPr>
              <a:t>una cobertura basal aceptable y un buen control </a:t>
            </a:r>
            <a:r>
              <a:rPr lang="es-ES" sz="2000" dirty="0" smtClean="0">
                <a:latin typeface="Arial Unicode MS" pitchFamily="34" charset="-128"/>
              </a:rPr>
              <a:t>glucémico.</a:t>
            </a:r>
            <a:endParaRPr lang="es-ES" sz="6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</a:t>
            </a:r>
            <a:r>
              <a:rPr lang="es-ES" dirty="0" smtClean="0"/>
              <a:t>V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196752"/>
            <a:ext cx="8712188" cy="4176464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 </a:t>
            </a:r>
            <a:r>
              <a:rPr lang="es-ES" sz="2000" b="1" u="sng" dirty="0" err="1" smtClean="0">
                <a:latin typeface="Arial Unicode MS" pitchFamily="34" charset="-128"/>
              </a:rPr>
              <a:t>degludec</a:t>
            </a:r>
            <a:endParaRPr lang="es-ES" sz="2000" b="1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Duración </a:t>
            </a:r>
            <a:r>
              <a:rPr lang="es-ES" sz="2000" dirty="0">
                <a:latin typeface="Arial Unicode MS" pitchFamily="34" charset="-128"/>
              </a:rPr>
              <a:t>de acción superior a 40 horas y reduce la variabilidad plasmática </a:t>
            </a:r>
            <a:r>
              <a:rPr lang="es-ES" sz="2000" dirty="0" err="1" smtClean="0">
                <a:latin typeface="Arial Unicode MS" pitchFamily="34" charset="-128"/>
              </a:rPr>
              <a:t>intraindividual</a:t>
            </a:r>
            <a:r>
              <a:rPr lang="es-ES" sz="2000" dirty="0" smtClean="0">
                <a:latin typeface="Arial Unicode MS" pitchFamily="34" charset="-128"/>
              </a:rPr>
              <a:t> con </a:t>
            </a:r>
            <a:r>
              <a:rPr lang="es-ES" sz="2000" dirty="0">
                <a:latin typeface="Arial Unicode MS" pitchFamily="34" charset="-128"/>
              </a:rPr>
              <a:t>una única dosis </a:t>
            </a:r>
            <a:r>
              <a:rPr lang="es-ES" sz="2000" dirty="0" smtClean="0">
                <a:latin typeface="Arial Unicode MS" pitchFamily="34" charset="-128"/>
              </a:rPr>
              <a:t>diaria.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Aunque </a:t>
            </a:r>
            <a:r>
              <a:rPr lang="es-ES" sz="2000" dirty="0">
                <a:latin typeface="Arial Unicode MS" pitchFamily="34" charset="-128"/>
              </a:rPr>
              <a:t>se recomienda administrar a la misma hora una vez al día</a:t>
            </a:r>
            <a:r>
              <a:rPr lang="es-ES" sz="2000" dirty="0" smtClean="0">
                <a:latin typeface="Arial Unicode MS" pitchFamily="34" charset="-128"/>
              </a:rPr>
              <a:t>, permite </a:t>
            </a:r>
            <a:r>
              <a:rPr lang="es-ES" sz="2000" dirty="0">
                <a:latin typeface="Arial Unicode MS" pitchFamily="34" charset="-128"/>
              </a:rPr>
              <a:t>una administración más flexible, asegurando siempre que pasen un mínimo de 8 horas entre las inyecciones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En los ensayos clínicos, insulina </a:t>
            </a:r>
            <a:r>
              <a:rPr lang="es-ES" sz="2000" dirty="0" err="1">
                <a:latin typeface="Arial Unicode MS" pitchFamily="34" charset="-128"/>
              </a:rPr>
              <a:t>degludec</a:t>
            </a:r>
            <a:r>
              <a:rPr lang="es-ES" sz="2000" dirty="0">
                <a:latin typeface="Arial Unicode MS" pitchFamily="34" charset="-128"/>
              </a:rPr>
              <a:t> fue no inferior a la insulina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y </a:t>
            </a:r>
            <a:r>
              <a:rPr lang="es-ES" sz="2000" dirty="0" err="1">
                <a:latin typeface="Arial Unicode MS" pitchFamily="34" charset="-128"/>
              </a:rPr>
              <a:t>detemir</a:t>
            </a:r>
            <a:r>
              <a:rPr lang="es-ES" sz="2000" dirty="0">
                <a:latin typeface="Arial Unicode MS" pitchFamily="34" charset="-128"/>
              </a:rPr>
              <a:t> en la </a:t>
            </a:r>
            <a:r>
              <a:rPr lang="es-ES" sz="2000" dirty="0" smtClean="0">
                <a:latin typeface="Arial Unicode MS" pitchFamily="34" charset="-128"/>
              </a:rPr>
              <a:t>reducción de </a:t>
            </a:r>
            <a:r>
              <a:rPr lang="es-ES" sz="2000" dirty="0">
                <a:latin typeface="Arial Unicode MS" pitchFamily="34" charset="-128"/>
              </a:rPr>
              <a:t>la HbA1c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Insulina </a:t>
            </a:r>
            <a:r>
              <a:rPr lang="es-ES" sz="2000" dirty="0" err="1">
                <a:latin typeface="Arial Unicode MS" pitchFamily="34" charset="-128"/>
              </a:rPr>
              <a:t>degludec</a:t>
            </a:r>
            <a:r>
              <a:rPr lang="es-ES" sz="2000" dirty="0">
                <a:latin typeface="Arial Unicode MS" pitchFamily="34" charset="-128"/>
              </a:rPr>
              <a:t> se </a:t>
            </a:r>
            <a:r>
              <a:rPr lang="es-ES" sz="2000" dirty="0" smtClean="0">
                <a:latin typeface="Arial Unicode MS" pitchFamily="34" charset="-128"/>
              </a:rPr>
              <a:t>ha asociado </a:t>
            </a:r>
            <a:r>
              <a:rPr lang="es-ES" sz="2000" dirty="0">
                <a:latin typeface="Arial Unicode MS" pitchFamily="34" charset="-128"/>
              </a:rPr>
              <a:t>a unas tasas de hipoglucemias totales confirmadas y de </a:t>
            </a:r>
            <a:r>
              <a:rPr lang="es-ES" sz="2000" dirty="0" smtClean="0">
                <a:latin typeface="Arial Unicode MS" pitchFamily="34" charset="-128"/>
              </a:rPr>
              <a:t>hipoglucemias graves </a:t>
            </a:r>
            <a:r>
              <a:rPr lang="es-ES" sz="2000" dirty="0">
                <a:latin typeface="Arial Unicode MS" pitchFamily="34" charset="-128"/>
              </a:rPr>
              <a:t>similares a las de otros análogos de insulina de acción prolongada en DM1 y </a:t>
            </a:r>
            <a:r>
              <a:rPr lang="es-ES" sz="2000" dirty="0" smtClean="0">
                <a:latin typeface="Arial Unicode MS" pitchFamily="34" charset="-128"/>
              </a:rPr>
              <a:t>DM2.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8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12" y="188640"/>
            <a:ext cx="82296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Tipos de insulinas (</a:t>
            </a:r>
            <a:r>
              <a:rPr lang="es-ES" dirty="0" smtClean="0"/>
              <a:t>V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473" y="1196752"/>
            <a:ext cx="8712188" cy="424847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INSULINAS BASALES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b="1" u="sng" dirty="0" smtClean="0">
                <a:latin typeface="Arial Unicode MS" pitchFamily="34" charset="-128"/>
              </a:rPr>
              <a:t>Insulina </a:t>
            </a:r>
            <a:r>
              <a:rPr lang="es-ES" sz="2000" b="1" u="sng" dirty="0" err="1" smtClean="0">
                <a:latin typeface="Arial Unicode MS" pitchFamily="34" charset="-128"/>
              </a:rPr>
              <a:t>degludec</a:t>
            </a:r>
            <a:endParaRPr lang="es-ES" sz="2000" b="1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En </a:t>
            </a:r>
            <a:r>
              <a:rPr lang="es-ES" sz="2000" dirty="0">
                <a:latin typeface="Arial Unicode MS" pitchFamily="34" charset="-128"/>
              </a:rPr>
              <a:t>DM1 ha </a:t>
            </a:r>
            <a:r>
              <a:rPr lang="es-ES" sz="2000" dirty="0" smtClean="0">
                <a:latin typeface="Arial Unicode MS" pitchFamily="34" charset="-128"/>
              </a:rPr>
              <a:t>demostrado disminuir </a:t>
            </a:r>
            <a:r>
              <a:rPr lang="es-ES" sz="2000" dirty="0">
                <a:latin typeface="Arial Unicode MS" pitchFamily="34" charset="-128"/>
              </a:rPr>
              <a:t>el número de hipoglucemias nocturnas; en DM2 </a:t>
            </a:r>
            <a:r>
              <a:rPr lang="es-ES" sz="2000" dirty="0" err="1">
                <a:latin typeface="Arial Unicode MS" pitchFamily="34" charset="-128"/>
              </a:rPr>
              <a:t>insulinizados</a:t>
            </a:r>
            <a:r>
              <a:rPr lang="es-ES" sz="2000" dirty="0">
                <a:latin typeface="Arial Unicode MS" pitchFamily="34" charset="-128"/>
              </a:rPr>
              <a:t> previamente ha demostrado </a:t>
            </a:r>
            <a:r>
              <a:rPr lang="es-ES" sz="2000" dirty="0" smtClean="0">
                <a:latin typeface="Arial Unicode MS" pitchFamily="34" charset="-128"/>
              </a:rPr>
              <a:t>disminuir las </a:t>
            </a:r>
            <a:r>
              <a:rPr lang="es-ES" sz="2000" dirty="0">
                <a:latin typeface="Arial Unicode MS" pitchFamily="34" charset="-128"/>
              </a:rPr>
              <a:t>hipoglucemias totales y </a:t>
            </a:r>
            <a:r>
              <a:rPr lang="es-ES" sz="2000" dirty="0" smtClean="0">
                <a:latin typeface="Arial Unicode MS" pitchFamily="34" charset="-128"/>
              </a:rPr>
              <a:t>nocturnas.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La ventaja de insulina </a:t>
            </a:r>
            <a:r>
              <a:rPr lang="es-ES" sz="2000" dirty="0" err="1" smtClean="0">
                <a:latin typeface="Arial Unicode MS" pitchFamily="34" charset="-128"/>
              </a:rPr>
              <a:t>degludec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>
                <a:latin typeface="Arial Unicode MS" pitchFamily="34" charset="-128"/>
              </a:rPr>
              <a:t>frente a insulina </a:t>
            </a:r>
            <a:r>
              <a:rPr lang="es-ES" sz="2000" dirty="0" err="1">
                <a:latin typeface="Arial Unicode MS" pitchFamily="34" charset="-128"/>
              </a:rPr>
              <a:t>glargina</a:t>
            </a:r>
            <a:r>
              <a:rPr lang="es-ES" sz="2000" dirty="0">
                <a:latin typeface="Arial Unicode MS" pitchFamily="34" charset="-128"/>
              </a:rPr>
              <a:t> respecto a los eventos hipoglucémicos nocturnos (1,5 eventos menos por paciente y año en DM1 y 0,45 eventos menos en DM2 desaparece cuando se amplía en 2 horas el horario considerado nocturno (0 a 8 h en lugar de 0 a 6 h), tal como se observó en un </a:t>
            </a:r>
            <a:r>
              <a:rPr lang="es-ES" sz="2000" dirty="0" err="1">
                <a:latin typeface="Arial Unicode MS" pitchFamily="34" charset="-128"/>
              </a:rPr>
              <a:t>metaanálisis</a:t>
            </a:r>
            <a:r>
              <a:rPr lang="es-ES" sz="2000" dirty="0">
                <a:latin typeface="Arial Unicode MS" pitchFamily="34" charset="-128"/>
              </a:rPr>
              <a:t> elaborado por la </a:t>
            </a:r>
            <a:r>
              <a:rPr lang="es-ES" sz="2000" dirty="0" smtClean="0">
                <a:latin typeface="Arial Unicode MS" pitchFamily="34" charset="-128"/>
              </a:rPr>
              <a:t>FDA.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Seguridad cardiovascular similar a </a:t>
            </a:r>
            <a:r>
              <a:rPr lang="es-ES" sz="2000" dirty="0" err="1" smtClean="0">
                <a:latin typeface="Arial Unicode MS" pitchFamily="34" charset="-128"/>
              </a:rPr>
              <a:t>glargina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7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Dispositivos de administración de insulinas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92088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Terapia de infusión continua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178314"/>
            <a:ext cx="8856984" cy="5563053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La </a:t>
            </a:r>
            <a:r>
              <a:rPr lang="es-ES" sz="2000" dirty="0">
                <a:latin typeface="Arial Unicode MS" pitchFamily="34" charset="-128"/>
              </a:rPr>
              <a:t>finalidad de la terapia con bomba de Infusión Subcutánea Continua de Insulina (bomba de insulina o ISCI</a:t>
            </a:r>
            <a:r>
              <a:rPr lang="es-ES" sz="2000" dirty="0" smtClean="0">
                <a:latin typeface="Arial Unicode MS" pitchFamily="34" charset="-128"/>
              </a:rPr>
              <a:t>) es </a:t>
            </a:r>
            <a:r>
              <a:rPr lang="es-ES" sz="2000" dirty="0">
                <a:latin typeface="Arial Unicode MS" pitchFamily="34" charset="-128"/>
              </a:rPr>
              <a:t>proporcionar un aporte exacto, continuo y controlado de insulina para cumplir los objetivos de glucemia.</a:t>
            </a:r>
            <a:endParaRPr lang="es-ES" sz="2000" dirty="0" smtClean="0">
              <a:latin typeface="Arial Unicode MS" pitchFamily="34" charset="-128"/>
            </a:endParaRP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Las </a:t>
            </a:r>
            <a:r>
              <a:rPr lang="es-ES" sz="2000" dirty="0">
                <a:latin typeface="Arial Unicode MS" pitchFamily="34" charset="-128"/>
              </a:rPr>
              <a:t>principales indicaciones de la ISCI </a:t>
            </a:r>
            <a:r>
              <a:rPr lang="es-ES" sz="2000" dirty="0" smtClean="0">
                <a:latin typeface="Arial Unicode MS" pitchFamily="34" charset="-128"/>
              </a:rPr>
              <a:t>son:</a:t>
            </a:r>
            <a:endParaRPr lang="es-ES" sz="2000" dirty="0">
              <a:latin typeface="Arial Unicode MS" pitchFamily="34" charset="-128"/>
            </a:endParaRP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1. Pacientes con DM1 que no alcancen el control metabólico objetivo (individualizado para cada paciente</a:t>
            </a:r>
            <a:r>
              <a:rPr lang="es-ES" sz="2000" dirty="0" smtClean="0">
                <a:latin typeface="Arial Unicode MS" pitchFamily="34" charset="-128"/>
              </a:rPr>
              <a:t>).</a:t>
            </a:r>
            <a:endParaRPr lang="es-ES" sz="2000" dirty="0">
              <a:latin typeface="Arial Unicode MS" pitchFamily="34" charset="-128"/>
            </a:endParaRP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2. Pacientes con DM1 con hipoglucemias graves y no graves, nocturnas o inadvertidas, de repetición.</a:t>
            </a: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3. Pacientes con DM1 con amplia variabilidad glucémica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 smtClean="0">
              <a:latin typeface="Arial Unicode MS" pitchFamily="34" charset="-128"/>
            </a:endParaRP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No es una opción </a:t>
            </a:r>
            <a:r>
              <a:rPr lang="es-ES" sz="2000" dirty="0">
                <a:latin typeface="Arial Unicode MS" pitchFamily="34" charset="-128"/>
              </a:rPr>
              <a:t>universal para todos </a:t>
            </a:r>
            <a:r>
              <a:rPr lang="es-ES" sz="2000" dirty="0" smtClean="0">
                <a:latin typeface="Arial Unicode MS" pitchFamily="34" charset="-128"/>
              </a:rPr>
              <a:t>los pacientes </a:t>
            </a:r>
            <a:r>
              <a:rPr lang="es-ES" sz="2000" dirty="0">
                <a:latin typeface="Arial Unicode MS" pitchFamily="34" charset="-128"/>
              </a:rPr>
              <a:t>con DM1, sino que se deberá realizar una adecuada selección </a:t>
            </a:r>
            <a:r>
              <a:rPr lang="es-ES" sz="2000" dirty="0" smtClean="0">
                <a:latin typeface="Arial Unicode MS" pitchFamily="34" charset="-128"/>
              </a:rPr>
              <a:t>teniendo en cuenta el </a:t>
            </a:r>
            <a:r>
              <a:rPr lang="es-ES" sz="2000" dirty="0">
                <a:latin typeface="Arial Unicode MS" pitchFamily="34" charset="-128"/>
              </a:rPr>
              <a:t>control metabólico, el riesgo de complicaciones agudas y el mayor coste </a:t>
            </a:r>
            <a:r>
              <a:rPr lang="es-ES" sz="2000" dirty="0" smtClean="0">
                <a:latin typeface="Arial Unicode MS" pitchFamily="34" charset="-128"/>
              </a:rPr>
              <a:t>económico.</a:t>
            </a: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  <a:p>
            <a:pPr marL="180975" indent="-180975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Tiene </a:t>
            </a:r>
            <a:r>
              <a:rPr lang="es-ES" sz="2000" dirty="0">
                <a:latin typeface="Arial Unicode MS" pitchFamily="34" charset="-128"/>
              </a:rPr>
              <a:t>especial utilidad en población </a:t>
            </a:r>
            <a:r>
              <a:rPr lang="es-ES" sz="2000" dirty="0" smtClean="0">
                <a:latin typeface="Arial Unicode MS" pitchFamily="34" charset="-128"/>
              </a:rPr>
              <a:t>pediátrica.</a:t>
            </a:r>
            <a:endParaRPr lang="es-ES" sz="20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9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14" y="32229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1" y="836712"/>
            <a:ext cx="8827005" cy="46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INTRODUCCIÓN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CLASIFICACIÓN DE INSULINAS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TIPOS DE INSULINAS Y LUGAR EN TERAPÉUTICA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DISPOSITIVOS DE ADMINISTRACIÓN DE INSULINA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TERAPIA DE INFUSIÓN CONTINUA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PAUTA DE INICIO DE TRATAMIENTO CON INSULINA EN DIABÉTICOS TIPO 2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¿Y SI CON UNA INSULINA BASAL NO SE CONSIGUEN LOS OBJETIVOS DE CONTROL DESEABLES?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ERRORES EN LA ADMINISTRACIÓN DE INSULINAS</a:t>
            </a:r>
          </a:p>
          <a:p>
            <a:pPr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IDEAS CLAVE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s-ES" sz="4200" dirty="0" smtClean="0">
                <a:solidFill>
                  <a:schemeClr val="tx2"/>
                </a:solidFill>
                <a:latin typeface="Arial Black" pitchFamily="34" charset="0"/>
              </a:rPr>
              <a:t>Pauta de inicio de tratamiento con insulina en DM2</a:t>
            </a:r>
            <a:endParaRPr lang="es-ES" sz="4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1700809"/>
            <a:ext cx="9006027" cy="352839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Cuando los fármacos orales o no </a:t>
            </a:r>
            <a:r>
              <a:rPr lang="es-ES" sz="2000" dirty="0" err="1" smtClean="0">
                <a:latin typeface="Arial Unicode MS" pitchFamily="34" charset="-128"/>
              </a:rPr>
              <a:t>insulínicos</a:t>
            </a:r>
            <a:r>
              <a:rPr lang="es-ES" sz="2000" dirty="0" smtClean="0">
                <a:latin typeface="Arial Unicode MS" pitchFamily="34" charset="-128"/>
              </a:rPr>
              <a:t> han fracasado en conseguir los objetivos de control. 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Evitar utilizar el uso de insulina como amenaza o signo de fracaso personal del paciente DM2.</a:t>
            </a: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Pauta de inicio según HbA</a:t>
            </a:r>
            <a:r>
              <a:rPr lang="es-ES" sz="2000" baseline="-25000" dirty="0" smtClean="0">
                <a:latin typeface="Arial Unicode MS" pitchFamily="34" charset="-128"/>
              </a:rPr>
              <a:t>1c</a:t>
            </a:r>
            <a:r>
              <a:rPr lang="es-ES" sz="2000" dirty="0" smtClean="0">
                <a:latin typeface="Arial Unicode MS" pitchFamily="34" charset="-128"/>
              </a:rPr>
              <a:t>, perfil del paciente y coste del tratamiento.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Iniciar el tratamiento con insulina basal añadida a los antidiabéticos no </a:t>
            </a:r>
            <a:r>
              <a:rPr lang="es-ES" sz="2000" dirty="0" err="1" smtClean="0">
                <a:latin typeface="Arial Unicode MS" pitchFamily="34" charset="-128"/>
              </a:rPr>
              <a:t>insulínicos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Unicode MS" pitchFamily="34" charset="-128"/>
              </a:rPr>
              <a:t>Mantener los antidiabéticos no </a:t>
            </a:r>
            <a:r>
              <a:rPr lang="es-ES" sz="2000" dirty="0" err="1" smtClean="0">
                <a:latin typeface="Arial Unicode MS" pitchFamily="34" charset="-128"/>
              </a:rPr>
              <a:t>insulínicos</a:t>
            </a:r>
            <a:r>
              <a:rPr lang="es-ES" sz="2000" dirty="0" smtClean="0">
                <a:latin typeface="Arial Unicode MS" pitchFamily="34" charset="-128"/>
              </a:rPr>
              <a:t> excepto las </a:t>
            </a:r>
            <a:r>
              <a:rPr lang="es-ES" sz="2000" dirty="0" err="1" smtClean="0">
                <a:latin typeface="Arial Unicode MS" pitchFamily="34" charset="-128"/>
              </a:rPr>
              <a:t>sulfonilureas</a:t>
            </a:r>
            <a:r>
              <a:rPr lang="es-ES" sz="2000" dirty="0" smtClean="0">
                <a:latin typeface="Arial Unicode MS" pitchFamily="34" charset="-128"/>
              </a:rPr>
              <a:t> o </a:t>
            </a:r>
            <a:r>
              <a:rPr lang="es-ES" sz="2000" dirty="0" err="1" smtClean="0">
                <a:latin typeface="Arial Unicode MS" pitchFamily="34" charset="-128"/>
              </a:rPr>
              <a:t>repaglinida</a:t>
            </a:r>
            <a:r>
              <a:rPr lang="es-ES" sz="2000" dirty="0" smtClean="0">
                <a:latin typeface="Arial Unicode MS" pitchFamily="34" charset="-128"/>
              </a:rPr>
              <a:t> en casos de insulinas </a:t>
            </a:r>
            <a:r>
              <a:rPr lang="es-ES" sz="2000" dirty="0" err="1" smtClean="0">
                <a:latin typeface="Arial Unicode MS" pitchFamily="34" charset="-128"/>
              </a:rPr>
              <a:t>prandiales</a:t>
            </a:r>
            <a:r>
              <a:rPr lang="es-ES" sz="2000" dirty="0" smtClean="0">
                <a:latin typeface="Arial Unicode MS" pitchFamily="34" charset="-128"/>
              </a:rPr>
              <a:t>, valorando riesgo de hipoglucemias, peso, efectos secundarios y coste.</a:t>
            </a:r>
          </a:p>
        </p:txBody>
      </p:sp>
    </p:spTree>
    <p:extLst>
      <p:ext uri="{BB962C8B-B14F-4D97-AF65-F5344CB8AC3E}">
        <p14:creationId xmlns:p14="http://schemas.microsoft.com/office/powerpoint/2010/main" val="1752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</a:rPr>
              <a:t>¿</a:t>
            </a:r>
            <a:r>
              <a:rPr lang="es-ES" sz="4000" dirty="0" smtClean="0"/>
              <a:t>Y si con la insulina no se consiguen los objetivos de control deseables?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8568" y="1988840"/>
            <a:ext cx="8975431" cy="4869160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s-ES" sz="2000" u="sng" dirty="0" smtClean="0">
                <a:latin typeface="Arial Unicode MS" pitchFamily="34" charset="-128"/>
              </a:rPr>
              <a:t>Insulinas </a:t>
            </a:r>
            <a:r>
              <a:rPr lang="es-ES" sz="2000" u="sng" dirty="0" err="1" smtClean="0">
                <a:latin typeface="Arial Unicode MS" pitchFamily="34" charset="-128"/>
              </a:rPr>
              <a:t>prandiales</a:t>
            </a:r>
            <a:r>
              <a:rPr lang="es-ES" sz="2000" dirty="0" smtClean="0">
                <a:latin typeface="Arial Unicode MS" pitchFamily="34" charset="-128"/>
              </a:rPr>
              <a:t>. Agregar bolos de insulina </a:t>
            </a:r>
            <a:r>
              <a:rPr lang="es-ES" sz="2000" dirty="0" err="1" smtClean="0">
                <a:latin typeface="Arial Unicode MS" pitchFamily="34" charset="-128"/>
              </a:rPr>
              <a:t>prandial</a:t>
            </a:r>
            <a:r>
              <a:rPr lang="es-ES" sz="2000" dirty="0" smtClean="0">
                <a:latin typeface="Arial Unicode MS" pitchFamily="34" charset="-128"/>
              </a:rPr>
              <a:t> antes de las comidas, empezando con un bolo en la comida principal. Se pueden llegar a administrar antes de las 3 comidas principales. Permiten un control más estricto, más flexibles y adaptables a estilos de vida, pero implican más inyecciones y más complejidad.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s-ES" sz="2000" u="sng" dirty="0" smtClean="0">
                <a:latin typeface="Arial Unicode MS" pitchFamily="34" charset="-128"/>
              </a:rPr>
              <a:t>Mezclas</a:t>
            </a:r>
            <a:r>
              <a:rPr lang="es-ES" sz="2000" dirty="0" smtClean="0">
                <a:latin typeface="Arial Unicode MS" pitchFamily="34" charset="-128"/>
              </a:rPr>
              <a:t>. Pasar de dosis única de insulina basal a 2 dosis de insulina premezclada (generalmente 30/70). Son menos flexibles, pero requieren menos inyecciones y menos complejidad. Útiles en pacientes con horarios fijos de comidas o cuando el autoajuste de tratamiento no es posible.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es-ES" sz="2000" u="sng" dirty="0" smtClean="0">
                <a:latin typeface="Arial Unicode MS" pitchFamily="34" charset="-128"/>
              </a:rPr>
              <a:t>Adición de análogos del GLP-1</a:t>
            </a:r>
            <a:r>
              <a:rPr lang="es-ES" sz="2000" dirty="0" smtClean="0">
                <a:latin typeface="Arial Unicode MS" pitchFamily="34" charset="-128"/>
              </a:rPr>
              <a:t>. En pacientes con IMC&gt;35Kg/m</a:t>
            </a:r>
            <a:r>
              <a:rPr lang="es-ES" sz="2000" baseline="30000" dirty="0" smtClean="0">
                <a:latin typeface="Arial Unicode MS" pitchFamily="34" charset="-128"/>
              </a:rPr>
              <a:t>2, </a:t>
            </a:r>
            <a:r>
              <a:rPr lang="es-ES" sz="2000" dirty="0" smtClean="0">
                <a:latin typeface="Arial Unicode MS" pitchFamily="34" charset="-128"/>
              </a:rPr>
              <a:t>antecedentes de hipoglucemias, que no pueden administrarse múltiples dosis o con dosis de insulina basal&gt;0,7 U/Kg, podría considerarse añadir un análogo de GLP-1 antes de intensificar con insulina </a:t>
            </a:r>
            <a:r>
              <a:rPr lang="es-ES" sz="2000" dirty="0" err="1" smtClean="0">
                <a:latin typeface="Arial Unicode MS" pitchFamily="34" charset="-128"/>
              </a:rPr>
              <a:t>prandial</a:t>
            </a:r>
            <a:r>
              <a:rPr lang="es-ES" sz="2000" dirty="0" smtClean="0">
                <a:latin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3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24" y="8166"/>
            <a:ext cx="9144000" cy="912068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Errores en la administración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836712"/>
            <a:ext cx="9036496" cy="6021288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La insulina está clasificada como medicamento de alto riesgo porque su utilización de forma incorrecta </a:t>
            </a:r>
            <a:r>
              <a:rPr lang="es-ES" sz="2000" dirty="0" smtClean="0">
                <a:latin typeface="Arial Unicode MS" pitchFamily="34" charset="-128"/>
              </a:rPr>
              <a:t>puede causar </a:t>
            </a:r>
            <a:r>
              <a:rPr lang="es-ES" sz="2000" dirty="0">
                <a:latin typeface="Arial Unicode MS" pitchFamily="34" charset="-128"/>
              </a:rPr>
              <a:t>daños </a:t>
            </a:r>
            <a:r>
              <a:rPr lang="es-ES" sz="2000" dirty="0" smtClean="0">
                <a:latin typeface="Arial Unicode MS" pitchFamily="34" charset="-128"/>
              </a:rPr>
              <a:t>graves a los pacientes.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u="sng" dirty="0" smtClean="0">
                <a:latin typeface="Arial Unicode MS" pitchFamily="34" charset="-128"/>
              </a:rPr>
              <a:t>RECOMENDACIONES</a:t>
            </a:r>
            <a:r>
              <a:rPr lang="es-ES" sz="2000" dirty="0" smtClean="0">
                <a:latin typeface="Arial Unicode MS" pitchFamily="34" charset="-128"/>
              </a:rPr>
              <a:t>: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Utilización de viales a nivel hospitalario: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>
                <a:latin typeface="Arial Unicode MS" pitchFamily="34" charset="-128"/>
              </a:rPr>
              <a:t>– No </a:t>
            </a:r>
            <a:r>
              <a:rPr lang="es-ES" sz="2000" dirty="0">
                <a:latin typeface="Arial Unicode MS" pitchFamily="34" charset="-128"/>
              </a:rPr>
              <a:t>utilizar abreviaturas para la palabra unidades.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>
                <a:latin typeface="Arial Unicode MS" pitchFamily="34" charset="-128"/>
              </a:rPr>
              <a:t>– Utilizar </a:t>
            </a:r>
            <a:r>
              <a:rPr lang="es-ES" sz="2000" dirty="0">
                <a:latin typeface="Arial Unicode MS" pitchFamily="34" charset="-128"/>
              </a:rPr>
              <a:t>siempre jeringas marcadas por </a:t>
            </a:r>
            <a:r>
              <a:rPr lang="es-ES" sz="2000" dirty="0" smtClean="0">
                <a:latin typeface="Arial Unicode MS" pitchFamily="34" charset="-128"/>
              </a:rPr>
              <a:t>unidades de </a:t>
            </a:r>
            <a:r>
              <a:rPr lang="es-ES" sz="2000" dirty="0">
                <a:latin typeface="Arial Unicode MS" pitchFamily="34" charset="-128"/>
              </a:rPr>
              <a:t>insulina.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>
                <a:latin typeface="Arial Unicode MS" pitchFamily="34" charset="-128"/>
              </a:rPr>
              <a:t>– Utilizar </a:t>
            </a:r>
            <a:r>
              <a:rPr lang="es-ES" sz="2000" dirty="0">
                <a:latin typeface="Arial Unicode MS" pitchFamily="34" charset="-128"/>
              </a:rPr>
              <a:t>jeringas </a:t>
            </a:r>
            <a:r>
              <a:rPr lang="es-ES" sz="2000" dirty="0" smtClean="0">
                <a:latin typeface="Arial Unicode MS" pitchFamily="34" charset="-128"/>
              </a:rPr>
              <a:t>que permitan </a:t>
            </a:r>
            <a:r>
              <a:rPr lang="es-ES" sz="2000" dirty="0">
                <a:latin typeface="Arial Unicode MS" pitchFamily="34" charset="-128"/>
              </a:rPr>
              <a:t>ajustes de 0,5 unidades de insulina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Utilización de plumas: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– </a:t>
            </a:r>
            <a:r>
              <a:rPr lang="es-ES" sz="2000" dirty="0" smtClean="0">
                <a:latin typeface="Arial Unicode MS" pitchFamily="34" charset="-128"/>
              </a:rPr>
              <a:t>Tener cuidado con el intercambio de plumas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 smtClean="0">
                <a:latin typeface="Arial Unicode MS" pitchFamily="34" charset="-128"/>
              </a:rPr>
              <a:t>– Revisar la prescripción cuidadosamente (cantidad de </a:t>
            </a:r>
            <a:r>
              <a:rPr lang="es-ES" sz="2000" dirty="0">
                <a:latin typeface="Arial Unicode MS" pitchFamily="34" charset="-128"/>
              </a:rPr>
              <a:t>plumas, dosificación de unidades por inyección o </a:t>
            </a:r>
            <a:r>
              <a:rPr lang="es-ES" sz="2000" dirty="0" smtClean="0">
                <a:latin typeface="Arial Unicode MS" pitchFamily="34" charset="-128"/>
              </a:rPr>
              <a:t>por día</a:t>
            </a:r>
            <a:r>
              <a:rPr lang="es-ES" sz="2000" dirty="0">
                <a:latin typeface="Arial Unicode MS" pitchFamily="34" charset="-128"/>
              </a:rPr>
              <a:t>, pautas móviles que no están estandarizadas).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dirty="0">
                <a:latin typeface="Arial Unicode MS" pitchFamily="34" charset="-128"/>
              </a:rPr>
              <a:t>– </a:t>
            </a:r>
            <a:r>
              <a:rPr lang="es-ES" sz="2000" dirty="0" smtClean="0">
                <a:latin typeface="Arial Unicode MS" pitchFamily="34" charset="-128"/>
              </a:rPr>
              <a:t>Evitar errores </a:t>
            </a:r>
            <a:r>
              <a:rPr lang="es-ES" sz="2000" dirty="0">
                <a:latin typeface="Arial Unicode MS" pitchFamily="34" charset="-128"/>
              </a:rPr>
              <a:t>de dosificación con las nuevas insulinas de alta concentración </a:t>
            </a:r>
            <a:r>
              <a:rPr lang="es-ES" sz="1800" dirty="0">
                <a:latin typeface="Arial Unicode MS" pitchFamily="34" charset="-128"/>
              </a:rPr>
              <a:t>(</a:t>
            </a:r>
            <a:r>
              <a:rPr lang="es-ES" sz="1800" dirty="0" err="1">
                <a:latin typeface="Arial Unicode MS" pitchFamily="34" charset="-128"/>
              </a:rPr>
              <a:t>Humalog</a:t>
            </a:r>
            <a:r>
              <a:rPr lang="es-ES" sz="1800" dirty="0">
                <a:latin typeface="Arial Unicode MS" pitchFamily="34" charset="-128"/>
              </a:rPr>
              <a:t>® </a:t>
            </a:r>
            <a:r>
              <a:rPr lang="es-ES" sz="1800" dirty="0" err="1">
                <a:latin typeface="Arial Unicode MS" pitchFamily="34" charset="-128"/>
              </a:rPr>
              <a:t>Kwik</a:t>
            </a:r>
            <a:r>
              <a:rPr lang="es-ES" sz="1800" dirty="0">
                <a:latin typeface="Arial Unicode MS" pitchFamily="34" charset="-128"/>
              </a:rPr>
              <a:t>-Pen 200 U/ml </a:t>
            </a:r>
            <a:r>
              <a:rPr lang="es-ES" sz="1800" dirty="0" smtClean="0">
                <a:latin typeface="Arial Unicode MS" pitchFamily="34" charset="-128"/>
              </a:rPr>
              <a:t>y </a:t>
            </a:r>
            <a:r>
              <a:rPr lang="es-ES" sz="1800" dirty="0" err="1" smtClean="0">
                <a:latin typeface="Arial Unicode MS" pitchFamily="34" charset="-128"/>
              </a:rPr>
              <a:t>Toujeo</a:t>
            </a:r>
            <a:r>
              <a:rPr lang="es-ES" sz="1800" dirty="0">
                <a:latin typeface="Arial Unicode MS" pitchFamily="34" charset="-128"/>
              </a:rPr>
              <a:t>® </a:t>
            </a:r>
            <a:r>
              <a:rPr lang="es-ES" sz="1800" dirty="0" err="1">
                <a:latin typeface="Arial Unicode MS" pitchFamily="34" charset="-128"/>
              </a:rPr>
              <a:t>SoloStar</a:t>
            </a:r>
            <a:r>
              <a:rPr lang="es-ES" sz="1800" dirty="0">
                <a:latin typeface="Arial Unicode MS" pitchFamily="34" charset="-128"/>
              </a:rPr>
              <a:t> 300 U/ml</a:t>
            </a:r>
            <a:r>
              <a:rPr lang="es-ES" sz="1800" dirty="0" smtClean="0">
                <a:latin typeface="Arial Unicode MS" pitchFamily="34" charset="-128"/>
              </a:rPr>
              <a:t>).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1200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s-ES" sz="2000" i="1" dirty="0">
                <a:latin typeface="Arial Unicode MS" pitchFamily="34" charset="-128"/>
              </a:rPr>
              <a:t>Los procesos de educación y empoderamiento de los pacientes y familiares pueden contribuir a la </a:t>
            </a:r>
            <a:r>
              <a:rPr lang="es-ES" sz="2000" i="1" dirty="0" smtClean="0">
                <a:latin typeface="Arial Unicode MS" pitchFamily="34" charset="-128"/>
              </a:rPr>
              <a:t>seguridad de </a:t>
            </a:r>
            <a:r>
              <a:rPr lang="es-ES" sz="2000" i="1" dirty="0">
                <a:latin typeface="Arial Unicode MS" pitchFamily="34" charset="-128"/>
              </a:rPr>
              <a:t>los pacientes que reciben tratamiento con </a:t>
            </a:r>
            <a:r>
              <a:rPr lang="es-ES" sz="2000" i="1" dirty="0" smtClean="0">
                <a:latin typeface="Arial Unicode MS" pitchFamily="34" charset="-128"/>
              </a:rPr>
              <a:t>insulina.</a:t>
            </a:r>
            <a:endParaRPr lang="es-ES" sz="2000" i="1" dirty="0">
              <a:latin typeface="Arial Unicode MS" pitchFamily="34" charset="-128"/>
            </a:endParaRP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es-ES" sz="2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820472" cy="5373216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400" dirty="0">
                <a:latin typeface="Arial Unicode MS" pitchFamily="34" charset="-128"/>
              </a:rPr>
              <a:t>Todos los pacientes con DM1 y muchos con DM2 requieren utilización de insulina.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Unicode MS" pitchFamily="34" charset="-128"/>
              </a:rPr>
              <a:t>Ante </a:t>
            </a:r>
            <a:r>
              <a:rPr lang="es-ES" sz="2400" dirty="0">
                <a:latin typeface="Arial Unicode MS" pitchFamily="34" charset="-128"/>
              </a:rPr>
              <a:t>el fracaso secundario de los </a:t>
            </a:r>
            <a:r>
              <a:rPr lang="es-ES" sz="2400" dirty="0" smtClean="0">
                <a:latin typeface="Arial Unicode MS" pitchFamily="34" charset="-128"/>
              </a:rPr>
              <a:t>hipoglucemiantes </a:t>
            </a:r>
            <a:r>
              <a:rPr lang="es-ES" sz="2400" dirty="0">
                <a:latin typeface="Arial Unicode MS" pitchFamily="34" charset="-128"/>
              </a:rPr>
              <a:t>orales, lo habitual es iniciar una pauta de </a:t>
            </a:r>
            <a:r>
              <a:rPr lang="es-ES" sz="2400" dirty="0" smtClean="0">
                <a:latin typeface="Arial Unicode MS" pitchFamily="34" charset="-128"/>
              </a:rPr>
              <a:t>insulina basal</a:t>
            </a:r>
            <a:r>
              <a:rPr lang="es-ES" sz="2400" dirty="0">
                <a:latin typeface="Arial Unicode MS" pitchFamily="34" charset="-128"/>
              </a:rPr>
              <a:t>, manteniendo los fármacos orales.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Unicode MS" pitchFamily="34" charset="-128"/>
              </a:rPr>
              <a:t>Las </a:t>
            </a:r>
            <a:r>
              <a:rPr lang="es-ES" sz="2400" dirty="0">
                <a:latin typeface="Arial Unicode MS" pitchFamily="34" charset="-128"/>
              </a:rPr>
              <a:t>pautas basal bolo con múltiples dosis permiten un control más estricto, son más flexibles y, </a:t>
            </a:r>
            <a:r>
              <a:rPr lang="es-ES" sz="2400" dirty="0" smtClean="0">
                <a:latin typeface="Arial Unicode MS" pitchFamily="34" charset="-128"/>
              </a:rPr>
              <a:t>por tanto</a:t>
            </a:r>
            <a:r>
              <a:rPr lang="es-ES" sz="2400" dirty="0">
                <a:latin typeface="Arial Unicode MS" pitchFamily="34" charset="-128"/>
              </a:rPr>
              <a:t>, adaptables a estilos de vida cambiantes, pero implican más inyecciones y mayor complejidad.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Unicode MS" pitchFamily="34" charset="-128"/>
              </a:rPr>
              <a:t>Las </a:t>
            </a:r>
            <a:r>
              <a:rPr lang="es-ES" sz="2400" dirty="0">
                <a:latin typeface="Arial Unicode MS" pitchFamily="34" charset="-128"/>
              </a:rPr>
              <a:t>pautas con insulinas premezcladas son menos flexibles para el ajuste, pero requieren un </a:t>
            </a:r>
            <a:r>
              <a:rPr lang="es-ES" sz="2400" dirty="0" smtClean="0">
                <a:latin typeface="Arial Unicode MS" pitchFamily="34" charset="-128"/>
              </a:rPr>
              <a:t>menor número </a:t>
            </a:r>
            <a:r>
              <a:rPr lang="es-ES" sz="2400" dirty="0">
                <a:latin typeface="Arial Unicode MS" pitchFamily="34" charset="-128"/>
              </a:rPr>
              <a:t>de inyecciones y menor complejidad, hecho que las hace una buena opción en algunos pacientes</a:t>
            </a:r>
            <a:r>
              <a:rPr lang="es-ES" sz="2400" dirty="0" smtClean="0">
                <a:latin typeface="Arial Unicode MS" pitchFamily="34" charset="-128"/>
              </a:rPr>
              <a:t>.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endParaRPr lang="es-ES" sz="2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tx2"/>
                </a:solidFill>
                <a:latin typeface="Arial Black" pitchFamily="34" charset="0"/>
              </a:rPr>
              <a:t>Para mas información y bibliografía…</a:t>
            </a:r>
            <a:endParaRPr lang="es-ES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84213" y="1628775"/>
            <a:ext cx="45354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2800" b="1" dirty="0" smtClean="0">
              <a:latin typeface="Arial Unicode MS" pitchFamily="34" charset="-128"/>
            </a:endParaRPr>
          </a:p>
          <a:p>
            <a:endParaRPr lang="es-ES_tradnl" sz="2800" b="1" dirty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7"/>
              </a:rPr>
              <a:t>INFAC  VOL 25  Nº 3</a:t>
            </a:r>
            <a:endParaRPr lang="es-ES_tradnl" sz="2800" b="1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869266" y="2413000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196752"/>
            <a:ext cx="81369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La </a:t>
            </a:r>
            <a:r>
              <a:rPr lang="es-ES" sz="2000" dirty="0">
                <a:latin typeface="Arial Unicode MS" pitchFamily="34" charset="-128"/>
              </a:rPr>
              <a:t>insulina es parte fundamental en el tratamiento de los pacientes con diabetes mellitus tipo 1 (DM1) y </a:t>
            </a:r>
            <a:r>
              <a:rPr lang="es-ES" sz="2000" dirty="0" smtClean="0">
                <a:latin typeface="Arial Unicode MS" pitchFamily="34" charset="-128"/>
              </a:rPr>
              <a:t>en muchos </a:t>
            </a:r>
            <a:r>
              <a:rPr lang="es-ES" sz="2000" dirty="0">
                <a:latin typeface="Arial Unicode MS" pitchFamily="34" charset="-128"/>
              </a:rPr>
              <a:t>de los de tipo 2 (DM2) cuando no se alcanza el control glucémico con antidiabéticos orales (ADO) </a:t>
            </a:r>
            <a:r>
              <a:rPr lang="es-ES" sz="2000" dirty="0" smtClean="0">
                <a:latin typeface="Arial Unicode MS" pitchFamily="34" charset="-128"/>
              </a:rPr>
              <a:t>o si la hiperglucemia </a:t>
            </a:r>
            <a:r>
              <a:rPr lang="es-ES" sz="2000" dirty="0">
                <a:latin typeface="Arial Unicode MS" pitchFamily="34" charset="-128"/>
              </a:rPr>
              <a:t>es </a:t>
            </a:r>
            <a:r>
              <a:rPr lang="es-ES" sz="2000" dirty="0" smtClean="0">
                <a:latin typeface="Arial Unicode MS" pitchFamily="34" charset="-128"/>
              </a:rPr>
              <a:t>severa.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000" dirty="0">
                <a:latin typeface="Arial Unicode MS" pitchFamily="34" charset="-128"/>
              </a:rPr>
              <a:t>La necesidad de insulinoterapia depende del equilibrio entre la secreción de insulina y la resistencia a la misma</a:t>
            </a:r>
            <a:r>
              <a:rPr lang="es-ES" sz="2000" dirty="0" smtClean="0">
                <a:latin typeface="Arial Unicode MS" pitchFamily="34" charset="-128"/>
              </a:rPr>
              <a:t>. Todos </a:t>
            </a:r>
            <a:r>
              <a:rPr lang="es-ES" sz="2000" dirty="0">
                <a:latin typeface="Arial Unicode MS" pitchFamily="34" charset="-128"/>
              </a:rPr>
              <a:t>los pacientes con DM1 necesitarán tratamiento con insulina, a menos que reciban un trasplante </a:t>
            </a:r>
            <a:r>
              <a:rPr lang="es-ES" sz="2000" dirty="0" smtClean="0">
                <a:latin typeface="Arial Unicode MS" pitchFamily="34" charset="-128"/>
              </a:rPr>
              <a:t>de los </a:t>
            </a:r>
            <a:r>
              <a:rPr lang="es-ES" sz="2000" dirty="0">
                <a:latin typeface="Arial Unicode MS" pitchFamily="34" charset="-128"/>
              </a:rPr>
              <a:t>islotes de Langerhans o de </a:t>
            </a:r>
            <a:r>
              <a:rPr lang="es-ES" sz="2000" dirty="0" smtClean="0">
                <a:latin typeface="Arial Unicode MS" pitchFamily="34" charset="-128"/>
              </a:rPr>
              <a:t>páncreas. </a:t>
            </a:r>
            <a:r>
              <a:rPr lang="es-ES" sz="2000" dirty="0">
                <a:latin typeface="Arial Unicode MS" pitchFamily="34" charset="-128"/>
              </a:rPr>
              <a:t>Asimismo, muchos pacientes con DM2 requerirán insulina </a:t>
            </a:r>
            <a:r>
              <a:rPr lang="es-ES" sz="2000" dirty="0" smtClean="0">
                <a:latin typeface="Arial Unicode MS" pitchFamily="34" charset="-128"/>
              </a:rPr>
              <a:t>exógena debido </a:t>
            </a:r>
            <a:r>
              <a:rPr lang="es-ES" sz="2000" dirty="0">
                <a:latin typeface="Arial Unicode MS" pitchFamily="34" charset="-128"/>
              </a:rPr>
              <a:t>a una reducción de la producción de insulina </a:t>
            </a:r>
            <a:r>
              <a:rPr lang="es-ES" sz="2000" dirty="0" smtClean="0">
                <a:latin typeface="Arial Unicode MS" pitchFamily="34" charset="-128"/>
              </a:rPr>
              <a:t>endógena.</a:t>
            </a:r>
            <a:endParaRPr lang="es-ES" sz="2000" dirty="0" smtClean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u="sng" dirty="0" smtClean="0"/>
              <a:t>Evolución </a:t>
            </a:r>
            <a:r>
              <a:rPr lang="es-ES" sz="2400" b="1" u="sng" dirty="0"/>
              <a:t>de la prescripción de insulinas en la CAPV (años 2010-16) </a:t>
            </a:r>
            <a:endParaRPr lang="es-ES" sz="2400" b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6" y="1700808"/>
            <a:ext cx="6485334" cy="38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40663" y="1953706"/>
            <a:ext cx="127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0070C0"/>
                </a:solidFill>
              </a:rPr>
              <a:t>Aumento del 18%</a:t>
            </a: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5" name="4 Hexágono"/>
          <p:cNvSpPr/>
          <p:nvPr/>
        </p:nvSpPr>
        <p:spPr>
          <a:xfrm>
            <a:off x="7596336" y="1844824"/>
            <a:ext cx="1368152" cy="86409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 (III)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u="sng" dirty="0" smtClean="0"/>
              <a:t>Prescripción por tipos de insulinas en la CAPV (año 2016</a:t>
            </a:r>
            <a:r>
              <a:rPr lang="es-ES" sz="2400" b="1" u="sng" dirty="0"/>
              <a:t>) </a:t>
            </a:r>
            <a:endParaRPr lang="es-ES" sz="2400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460"/>
            <a:ext cx="5184576" cy="395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Clasificación de insulinas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1369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Según su origen: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Humanas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Análogos de insulina</a:t>
            </a:r>
            <a:endParaRPr lang="es-ES" sz="2400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Según su farmacocinética: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Rápidas (</a:t>
            </a:r>
            <a:r>
              <a:rPr lang="es-ES" sz="2400" dirty="0" err="1" smtClean="0">
                <a:latin typeface="Arial Unicode MS" pitchFamily="34" charset="-128"/>
              </a:rPr>
              <a:t>prandiales</a:t>
            </a:r>
            <a:r>
              <a:rPr lang="es-ES" sz="2400" dirty="0" smtClean="0">
                <a:latin typeface="Arial Unicode MS" pitchFamily="34" charset="-128"/>
              </a:rPr>
              <a:t>)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Intermedias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Prolongadas (basales)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s-ES" sz="2400" dirty="0" smtClean="0">
                <a:latin typeface="Arial Unicode MS" pitchFamily="34" charset="-128"/>
              </a:rPr>
              <a:t>Mezclas de acción rápida y acción intermedia</a:t>
            </a:r>
          </a:p>
          <a:p>
            <a:pPr>
              <a:buFontTx/>
              <a:buNone/>
            </a:pPr>
            <a:endParaRPr lang="es-ES" sz="2000" dirty="0" smtClean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19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es-ES" dirty="0" smtClean="0"/>
              <a:t>Clasificación de insulinas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24744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</a:pPr>
            <a:r>
              <a:rPr lang="es-ES" sz="2400" b="1" u="sng" dirty="0" smtClean="0"/>
              <a:t>Perfiles </a:t>
            </a:r>
            <a:r>
              <a:rPr lang="es-ES" sz="2400" b="1" u="sng" dirty="0" err="1" smtClean="0"/>
              <a:t>farmacocinéticos</a:t>
            </a:r>
            <a:r>
              <a:rPr lang="es-ES" sz="2400" b="1" u="sng" dirty="0" smtClean="0"/>
              <a:t> de las insulinas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7" y="1662718"/>
            <a:ext cx="5917427" cy="38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es-ES" sz="4000" dirty="0" smtClean="0"/>
              <a:t>Características de las insulinas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10631" r="8289" b="20526"/>
          <a:stretch/>
        </p:blipFill>
        <p:spPr bwMode="auto">
          <a:xfrm>
            <a:off x="171325" y="908720"/>
            <a:ext cx="8739370" cy="44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es-ES" sz="4000" dirty="0" smtClean="0"/>
              <a:t>Características de las insulinas</a:t>
            </a:r>
            <a:endParaRPr lang="es-ES" sz="4000" dirty="0">
              <a:solidFill>
                <a:schemeClr val="tx2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96953" y="991671"/>
            <a:ext cx="8782350" cy="1830220"/>
            <a:chOff x="428221" y="1185400"/>
            <a:chExt cx="8495563" cy="167300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" t="66210" r="7763" b="14632"/>
            <a:stretch/>
          </p:blipFill>
          <p:spPr bwMode="auto">
            <a:xfrm>
              <a:off x="428221" y="1674186"/>
              <a:ext cx="8484711" cy="118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" t="24737" r="7664" b="65789"/>
            <a:stretch/>
          </p:blipFill>
          <p:spPr bwMode="auto">
            <a:xfrm>
              <a:off x="428222" y="1185400"/>
              <a:ext cx="8495562" cy="58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1892"/>
            <a:ext cx="8136904" cy="24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1694</Words>
  <Application>Microsoft Office PowerPoint</Application>
  <PresentationFormat>Presentación en pantalla (4:3)</PresentationFormat>
  <Paragraphs>128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3_Diseño personalizado</vt:lpstr>
      <vt:lpstr> ACTUALIZACIÓN DE INSULINAS  Vol. 25, nº 3 – año 2017</vt:lpstr>
      <vt:lpstr>Sumario</vt:lpstr>
      <vt:lpstr>Introducción (I)</vt:lpstr>
      <vt:lpstr>Introducción (II)</vt:lpstr>
      <vt:lpstr>Introducción (III)</vt:lpstr>
      <vt:lpstr>Clasificación de insulinas (I)</vt:lpstr>
      <vt:lpstr>Clasificación de insulinas (II)</vt:lpstr>
      <vt:lpstr>Características de las insulinas</vt:lpstr>
      <vt:lpstr>Características de las insulinas</vt:lpstr>
      <vt:lpstr>Características de las insulinas</vt:lpstr>
      <vt:lpstr>Tipos de insulinas (I)</vt:lpstr>
      <vt:lpstr>Tipos de insulinas (II)</vt:lpstr>
      <vt:lpstr>Tipos de insulinas (III)</vt:lpstr>
      <vt:lpstr>Tipos de insulinas (IV)</vt:lpstr>
      <vt:lpstr>Tipos de insulinas (V)</vt:lpstr>
      <vt:lpstr>Tipos de insulinas (VI)</vt:lpstr>
      <vt:lpstr>Tipos de insulinas (VI)</vt:lpstr>
      <vt:lpstr>Dispositivos de administración de insulinas</vt:lpstr>
      <vt:lpstr>Terapia de infusión continua</vt:lpstr>
      <vt:lpstr>Pauta de inicio de tratamiento con insulina en DM2</vt:lpstr>
      <vt:lpstr>¿Y si con la insulina no se consiguen los objetivos de control deseables?</vt:lpstr>
      <vt:lpstr>Errores en la administración</vt:lpstr>
      <vt:lpstr>Presentación de PowerPoint</vt:lpstr>
      <vt:lpstr>Para mas información y bibliografía…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Varona Garcia, Carlos Felipe</cp:lastModifiedBy>
  <cp:revision>294</cp:revision>
  <dcterms:created xsi:type="dcterms:W3CDTF">2007-11-13T08:52:06Z</dcterms:created>
  <dcterms:modified xsi:type="dcterms:W3CDTF">2017-09-05T07:19:02Z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